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1"/>
  </p:notesMasterIdLst>
  <p:sldIdLst>
    <p:sldId id="260" r:id="rId3"/>
    <p:sldId id="261" r:id="rId4"/>
    <p:sldId id="262" r:id="rId5"/>
    <p:sldId id="263" r:id="rId6"/>
    <p:sldId id="264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221" autoAdjust="0"/>
  </p:normalViewPr>
  <p:slideViewPr>
    <p:cSldViewPr>
      <p:cViewPr varScale="1">
        <p:scale>
          <a:sx n="70" d="100"/>
          <a:sy n="70" d="100"/>
        </p:scale>
        <p:origin x="-84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5302A-BCEB-4575-9BEA-784324D8BA2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39C14-A1AC-4B6A-8768-773EA4929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505365-4F15-4176-AD6E-8574A27C88E2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1CA79EB-C22B-4B6B-8C87-2CBD6C7E08FC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307C33-DF43-4E13-8B79-69DC7AAEE6D7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890DBB-D939-41DB-9115-AEDCBAA5C9D9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Multiple working hypotheses, perhaps?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3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68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54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 b="1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808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8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0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6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4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0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6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6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86ABE21-F4EE-4365-A72F-B455A7C8550F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D505DF7-6B7D-4359-8A7C-182CBECC6D8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47800" y="1447800"/>
            <a:ext cx="7315200" cy="2559050"/>
          </a:xfrm>
        </p:spPr>
        <p:txBody>
          <a:bodyPr anchor="ctr" anchorCtr="0">
            <a:normAutofit fontScale="90000"/>
          </a:bodyPr>
          <a:lstStyle/>
          <a:p>
            <a:pPr algn="l" eaLnBrk="1" hangingPunct="1">
              <a:lnSpc>
                <a:spcPct val="125000"/>
              </a:lnSpc>
            </a:pPr>
            <a:r>
              <a:rPr lang="en-US" sz="7200" dirty="0" smtClean="0"/>
              <a:t>Teaching </a:t>
            </a:r>
            <a:br>
              <a:rPr lang="en-US" sz="7200" dirty="0" smtClean="0"/>
            </a:br>
            <a:r>
              <a:rPr lang="en-US" sz="7200" dirty="0" smtClean="0"/>
              <a:t>Scientific Process</a:t>
            </a:r>
          </a:p>
        </p:txBody>
      </p:sp>
    </p:spTree>
    <p:extLst>
      <p:ext uri="{BB962C8B-B14F-4D97-AF65-F5344CB8AC3E}">
        <p14:creationId xmlns:p14="http://schemas.microsoft.com/office/powerpoint/2010/main" val="10258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838200"/>
            <a:ext cx="7391400" cy="40386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sz="7200" cap="none" dirty="0" smtClean="0"/>
              <a:t>What is </a:t>
            </a:r>
            <a:br>
              <a:rPr lang="en-US" sz="7200" cap="none" dirty="0" smtClean="0"/>
            </a:br>
            <a:r>
              <a:rPr lang="en-US" sz="7200" cap="none" dirty="0" smtClean="0"/>
              <a:t>‘Scientific Method?’</a:t>
            </a:r>
          </a:p>
        </p:txBody>
      </p:sp>
    </p:spTree>
    <p:extLst>
      <p:ext uri="{BB962C8B-B14F-4D97-AF65-F5344CB8AC3E}">
        <p14:creationId xmlns:p14="http://schemas.microsoft.com/office/powerpoint/2010/main" val="15258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4"/>
          <p:cNvSpPr>
            <a:spLocks noGrp="1" noChangeArrowheads="1"/>
          </p:cNvSpPr>
          <p:nvPr>
            <p:ph type="title"/>
          </p:nvPr>
        </p:nvSpPr>
        <p:spPr>
          <a:xfrm>
            <a:off x="762000" y="473075"/>
            <a:ext cx="7924800" cy="97472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Teaching the Scientific Method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057400"/>
            <a:ext cx="6934200" cy="43434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 sz="3200" dirty="0" smtClean="0"/>
              <a:t>Pros:</a:t>
            </a:r>
          </a:p>
          <a:p>
            <a:pPr lvl="1">
              <a:spcAft>
                <a:spcPct val="30000"/>
              </a:spcAft>
            </a:pPr>
            <a:r>
              <a:rPr lang="en-US" sz="2400" dirty="0" smtClean="0"/>
              <a:t>Found in every textbook.</a:t>
            </a:r>
          </a:p>
          <a:p>
            <a:pPr lvl="1">
              <a:spcAft>
                <a:spcPct val="30000"/>
              </a:spcAft>
            </a:pPr>
            <a:r>
              <a:rPr lang="en-US" sz="2400" dirty="0" smtClean="0"/>
              <a:t>Clear set of steps for students to remember.</a:t>
            </a:r>
          </a:p>
          <a:p>
            <a:pPr>
              <a:spcAft>
                <a:spcPct val="30000"/>
              </a:spcAft>
            </a:pPr>
            <a:r>
              <a:rPr lang="en-US" sz="3200" dirty="0" smtClean="0"/>
              <a:t>Cons:</a:t>
            </a:r>
          </a:p>
          <a:p>
            <a:pPr lvl="1">
              <a:spcAft>
                <a:spcPct val="30000"/>
              </a:spcAft>
            </a:pPr>
            <a:r>
              <a:rPr lang="en-US" sz="2400" dirty="0" smtClean="0"/>
              <a:t>This is not how scientists do science.</a:t>
            </a:r>
          </a:p>
          <a:p>
            <a:pPr lvl="1">
              <a:spcAft>
                <a:spcPct val="30000"/>
              </a:spcAft>
            </a:pPr>
            <a:r>
              <a:rPr lang="en-US" sz="2400" dirty="0" smtClean="0"/>
              <a:t>It creates a barrier between scientists and ‘real people.’</a:t>
            </a:r>
          </a:p>
        </p:txBody>
      </p:sp>
    </p:spTree>
    <p:extLst>
      <p:ext uri="{BB962C8B-B14F-4D97-AF65-F5344CB8AC3E}">
        <p14:creationId xmlns:p14="http://schemas.microsoft.com/office/powerpoint/2010/main" val="136142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8153400" cy="914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mtClean="0"/>
              <a:t>Who are the scientists?</a:t>
            </a:r>
          </a:p>
        </p:txBody>
      </p:sp>
      <p:pic>
        <p:nvPicPr>
          <p:cNvPr id="46084" name="Picture 4" descr="mad_scient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280035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5" descr="DSC03673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0"/>
            <a:ext cx="4191000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61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838200"/>
            <a:ext cx="7696200" cy="2209800"/>
          </a:xfrm>
          <a:noFill/>
        </p:spPr>
        <p:txBody>
          <a:bodyPr/>
          <a:lstStyle/>
          <a:p>
            <a:pPr algn="l"/>
            <a:r>
              <a:rPr lang="en-US" sz="4400" cap="none" dirty="0" smtClean="0"/>
              <a:t>Experiments do not require labs, equipment, or a </a:t>
            </a:r>
            <a:r>
              <a:rPr lang="en-US" sz="4400" u="sng" cap="none" dirty="0" smtClean="0"/>
              <a:t>deliberate</a:t>
            </a:r>
            <a:r>
              <a:rPr lang="en-US" sz="4400" cap="none" dirty="0" smtClean="0"/>
              <a:t> “scientific method.”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962400"/>
            <a:ext cx="7467600" cy="1371600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3200" b="1" dirty="0" smtClean="0"/>
              <a:t>Everyone performs experiments every day of their lives.</a:t>
            </a:r>
          </a:p>
        </p:txBody>
      </p:sp>
    </p:spTree>
    <p:extLst>
      <p:ext uri="{BB962C8B-B14F-4D97-AF65-F5344CB8AC3E}">
        <p14:creationId xmlns:p14="http://schemas.microsoft.com/office/powerpoint/2010/main" val="394699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Crime </a:t>
            </a:r>
            <a:r>
              <a:rPr lang="en-US" sz="6000" b="1" dirty="0" smtClean="0"/>
              <a:t>Theories</a:t>
            </a:r>
            <a:endParaRPr lang="en-US" sz="6000" b="1" dirty="0"/>
          </a:p>
        </p:txBody>
      </p:sp>
      <p:pic>
        <p:nvPicPr>
          <p:cNvPr id="18437" name="Picture 5" descr="1290926318593456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70866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57912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b="1" dirty="0"/>
              <a:t>Ur doing it </a:t>
            </a:r>
            <a:r>
              <a:rPr lang="en-US" sz="3600" b="1" dirty="0" err="1"/>
              <a:t>rong</a:t>
            </a:r>
            <a:r>
              <a:rPr lang="en-US" sz="36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7356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/>
          <a:lstStyle/>
          <a:p>
            <a:r>
              <a:rPr lang="en-US" dirty="0" smtClean="0"/>
              <a:t>What makes a g</a:t>
            </a:r>
            <a:r>
              <a:rPr lang="en-US" dirty="0" smtClean="0"/>
              <a:t>ood </a:t>
            </a:r>
            <a:r>
              <a:rPr lang="en-US" dirty="0" smtClean="0"/>
              <a:t>h</a:t>
            </a:r>
            <a:r>
              <a:rPr lang="en-US" dirty="0" smtClean="0"/>
              <a:t>ypothesis?</a:t>
            </a:r>
            <a:endParaRPr lang="en-US" dirty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1143000" y="2133600"/>
            <a:ext cx="7543800" cy="4373563"/>
          </a:xfrm>
        </p:spPr>
        <p:txBody>
          <a:bodyPr>
            <a:normAutofit lnSpcReduction="10000"/>
          </a:bodyPr>
          <a:lstStyle/>
          <a:p>
            <a:pPr>
              <a:spcAft>
                <a:spcPct val="25000"/>
              </a:spcAft>
            </a:pPr>
            <a:r>
              <a:rPr lang="en-US" sz="3600" dirty="0"/>
              <a:t>Must be testable</a:t>
            </a:r>
          </a:p>
          <a:p>
            <a:pPr>
              <a:spcAft>
                <a:spcPct val="25000"/>
              </a:spcAft>
            </a:pPr>
            <a:r>
              <a:rPr lang="en-US" sz="3600" dirty="0"/>
              <a:t>Can be correct or incorrect</a:t>
            </a:r>
          </a:p>
          <a:p>
            <a:pPr>
              <a:spcAft>
                <a:spcPct val="25000"/>
              </a:spcAft>
            </a:pPr>
            <a:r>
              <a:rPr lang="en-US" sz="3600" dirty="0"/>
              <a:t>Links cause and effect</a:t>
            </a:r>
          </a:p>
          <a:p>
            <a:pPr lvl="2">
              <a:spcAft>
                <a:spcPct val="25000"/>
              </a:spcAft>
            </a:pPr>
            <a:r>
              <a:rPr lang="en-US" sz="3200" dirty="0"/>
              <a:t>If __________, then _________ </a:t>
            </a:r>
          </a:p>
          <a:p>
            <a:pPr lvl="2">
              <a:spcAft>
                <a:spcPct val="25000"/>
              </a:spcAft>
            </a:pPr>
            <a:r>
              <a:rPr lang="en-US" sz="3200" dirty="0"/>
              <a:t>________ because _________</a:t>
            </a:r>
          </a:p>
          <a:p>
            <a:pPr>
              <a:spcAft>
                <a:spcPct val="25000"/>
              </a:spcAft>
            </a:pPr>
            <a:r>
              <a:rPr lang="en-US" sz="3600" dirty="0"/>
              <a:t>Cause vs. correlation?</a:t>
            </a:r>
          </a:p>
          <a:p>
            <a:pPr>
              <a:spcAft>
                <a:spcPct val="30000"/>
              </a:spcAft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558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Good hypotheses?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i="1" dirty="0"/>
              <a:t>If skin cancer is related to ultraviolet light , then people with a high exposure to UV light will have a higher frequency of skin cancer.</a:t>
            </a:r>
            <a:r>
              <a:rPr lang="en-US" dirty="0"/>
              <a:t>  </a:t>
            </a:r>
          </a:p>
          <a:p>
            <a:pPr>
              <a:spcAft>
                <a:spcPct val="20000"/>
              </a:spcAft>
            </a:pPr>
            <a:r>
              <a:rPr lang="en-US" i="1" dirty="0"/>
              <a:t>Chocolate may cause pimples. </a:t>
            </a:r>
          </a:p>
          <a:p>
            <a:pPr>
              <a:spcAft>
                <a:spcPct val="20000"/>
              </a:spcAft>
            </a:pPr>
            <a:r>
              <a:rPr lang="en-US" i="1" dirty="0"/>
              <a:t>An ice cube will melt in less than 30 minutes.</a:t>
            </a:r>
          </a:p>
          <a:p>
            <a:pPr>
              <a:spcAft>
                <a:spcPct val="20000"/>
              </a:spcAft>
            </a:pPr>
            <a:r>
              <a:rPr lang="en-US" i="1" dirty="0" smtClean="0"/>
              <a:t>P</a:t>
            </a:r>
            <a:r>
              <a:rPr lang="en-US" i="1" dirty="0" smtClean="0"/>
              <a:t>lants that receive fertilizer will </a:t>
            </a:r>
            <a:r>
              <a:rPr lang="en-US" i="1" dirty="0"/>
              <a:t>grow to be bigger than </a:t>
            </a:r>
            <a:r>
              <a:rPr lang="en-US" i="1" dirty="0" smtClean="0"/>
              <a:t>plants </a:t>
            </a:r>
            <a:r>
              <a:rPr lang="en-US" i="1" dirty="0"/>
              <a:t>that </a:t>
            </a:r>
            <a:r>
              <a:rPr lang="en-US" i="1" dirty="0" smtClean="0"/>
              <a:t>do </a:t>
            </a:r>
            <a:r>
              <a:rPr lang="en-US" i="1" dirty="0"/>
              <a:t>not receive fertilizer.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6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183</Words>
  <Application>Microsoft Office PowerPoint</Application>
  <PresentationFormat>On-screen Show (4:3)</PresentationFormat>
  <Paragraphs>31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Metro</vt:lpstr>
      <vt:lpstr>Teaching  Scientific Process</vt:lpstr>
      <vt:lpstr>What is  ‘Scientific Method?’</vt:lpstr>
      <vt:lpstr>Teaching the Scientific Method</vt:lpstr>
      <vt:lpstr>Who are the scientists?</vt:lpstr>
      <vt:lpstr>Experiments do not require labs, equipment, or a deliberate “scientific method.”</vt:lpstr>
      <vt:lpstr>Crime Theories</vt:lpstr>
      <vt:lpstr>What makes a good hypothesis?</vt:lpstr>
      <vt:lpstr>Good hypotheses?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cjmoor1</dc:creator>
  <cp:lastModifiedBy>Cynthia J. Moore</cp:lastModifiedBy>
  <cp:revision>25</cp:revision>
  <dcterms:created xsi:type="dcterms:W3CDTF">2011-03-22T17:21:45Z</dcterms:created>
  <dcterms:modified xsi:type="dcterms:W3CDTF">2011-03-29T19:51:40Z</dcterms:modified>
</cp:coreProperties>
</file>